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16" r:id="rId2"/>
    <p:sldId id="309" r:id="rId3"/>
    <p:sldId id="257" r:id="rId4"/>
    <p:sldId id="258" r:id="rId5"/>
    <p:sldId id="317" r:id="rId6"/>
    <p:sldId id="263" r:id="rId7"/>
    <p:sldId id="265" r:id="rId8"/>
    <p:sldId id="267" r:id="rId9"/>
    <p:sldId id="270" r:id="rId10"/>
    <p:sldId id="268" r:id="rId11"/>
    <p:sldId id="276" r:id="rId12"/>
    <p:sldId id="311" r:id="rId13"/>
    <p:sldId id="277" r:id="rId14"/>
    <p:sldId id="312" r:id="rId15"/>
    <p:sldId id="278" r:id="rId16"/>
    <p:sldId id="279" r:id="rId17"/>
    <p:sldId id="287" r:id="rId18"/>
    <p:sldId id="289" r:id="rId19"/>
    <p:sldId id="288" r:id="rId20"/>
    <p:sldId id="290" r:id="rId21"/>
    <p:sldId id="291" r:id="rId22"/>
    <p:sldId id="292" r:id="rId23"/>
    <p:sldId id="293" r:id="rId24"/>
    <p:sldId id="313" r:id="rId25"/>
    <p:sldId id="300" r:id="rId26"/>
    <p:sldId id="299" r:id="rId27"/>
    <p:sldId id="301" r:id="rId28"/>
    <p:sldId id="302" r:id="rId29"/>
    <p:sldId id="295" r:id="rId30"/>
    <p:sldId id="314"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4397" autoAdjust="0"/>
    <p:restoredTop sz="94624" autoAdjust="0"/>
  </p:normalViewPr>
  <p:slideViewPr>
    <p:cSldViewPr>
      <p:cViewPr varScale="1">
        <p:scale>
          <a:sx n="73" d="100"/>
          <a:sy n="73" d="100"/>
        </p:scale>
        <p:origin x="-1896" y="-102"/>
      </p:cViewPr>
      <p:guideLst>
        <p:guide orient="horz" pos="2160"/>
        <p:guide pos="2880"/>
      </p:guideLst>
    </p:cSldViewPr>
  </p:slideViewPr>
  <p:outlineViewPr>
    <p:cViewPr>
      <p:scale>
        <a:sx n="33" d="100"/>
        <a:sy n="33" d="100"/>
      </p:scale>
      <p:origin x="0" y="1752"/>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38093FFD-698B-42D4-9142-6F0F278C8312}" type="datetimeFigureOut">
              <a:rPr lang="en-US" smtClean="0"/>
              <a:pPr/>
              <a:t>7/6/2016</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80C7C3B4-56BA-44CE-A7C5-B57B3E033AA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38093FFD-698B-42D4-9142-6F0F278C8312}" type="datetimeFigureOut">
              <a:rPr lang="en-US" smtClean="0"/>
              <a:pPr/>
              <a:t>7/6/2016</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80C7C3B4-56BA-44CE-A7C5-B57B3E033AA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38093FFD-698B-42D4-9142-6F0F278C8312}" type="datetimeFigureOut">
              <a:rPr lang="en-US" smtClean="0"/>
              <a:pPr/>
              <a:t>7/6/2016</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80C7C3B4-56BA-44CE-A7C5-B57B3E033AA8}" type="slidenum">
              <a:rPr lang="en-US" smtClean="0"/>
              <a:pPr/>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38093FFD-698B-42D4-9142-6F0F278C8312}" type="datetimeFigureOut">
              <a:rPr lang="en-US" smtClean="0"/>
              <a:pPr/>
              <a:t>7/6/2016</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80C7C3B4-56BA-44CE-A7C5-B57B3E033AA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38093FFD-698B-42D4-9142-6F0F278C8312}" type="datetimeFigureOut">
              <a:rPr lang="en-US" smtClean="0"/>
              <a:pPr/>
              <a:t>7/6/2016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80C7C3B4-56BA-44CE-A7C5-B57B3E033AA8}" type="slidenum">
              <a:rPr lang="en-US" smtClean="0"/>
              <a:pPr/>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38093FFD-698B-42D4-9142-6F0F278C8312}" type="datetimeFigureOut">
              <a:rPr lang="en-US" smtClean="0"/>
              <a:pPr/>
              <a:t>7/6/2016</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C7C3B4-56BA-44CE-A7C5-B57B3E033AA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8093FFD-698B-42D4-9142-6F0F278C8312}" type="datetimeFigureOut">
              <a:rPr lang="en-US" smtClean="0"/>
              <a:pPr/>
              <a:t>7/6/2016</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0C7C3B4-56BA-44CE-A7C5-B57B3E033AA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38093FFD-698B-42D4-9142-6F0F278C8312}" type="datetimeFigureOut">
              <a:rPr lang="en-US" smtClean="0"/>
              <a:pPr/>
              <a:t>7/6/2016</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0C7C3B4-56BA-44CE-A7C5-B57B3E033AA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38093FFD-698B-42D4-9142-6F0F278C8312}" type="datetimeFigureOut">
              <a:rPr lang="en-US" smtClean="0"/>
              <a:pPr/>
              <a:t>7/6/2016</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80C7C3B4-56BA-44CE-A7C5-B57B3E033AA8}" type="slidenum">
              <a:rPr lang="en-US" smtClean="0"/>
              <a:pPr/>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8093FFD-698B-42D4-9142-6F0F278C8312}" type="datetimeFigureOut">
              <a:rPr lang="en-US" smtClean="0"/>
              <a:pPr/>
              <a:t>7/6/2016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C7C3B4-56BA-44CE-A7C5-B57B3E033AA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8093FFD-698B-42D4-9142-6F0F278C8312}" type="datetimeFigureOut">
              <a:rPr lang="en-US" smtClean="0"/>
              <a:pPr/>
              <a:t>7/6/2016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C7C3B4-56BA-44CE-A7C5-B57B3E033AA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38093FFD-698B-42D4-9142-6F0F278C8312}" type="datetimeFigureOut">
              <a:rPr lang="en-US" smtClean="0"/>
              <a:pPr/>
              <a:t>7/6/2016</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80C7C3B4-56BA-44CE-A7C5-B57B3E033AA8}" type="slidenum">
              <a:rPr lang="en-US" smtClean="0"/>
              <a:pPr/>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p:txBody>
          <a:bodyPr>
            <a:noAutofit/>
          </a:bodyPr>
          <a:lstStyle/>
          <a:p>
            <a:r>
              <a:rPr lang="en-US" sz="6000" dirty="0" smtClean="0">
                <a:latin typeface="Algerian" pitchFamily="82" charset="0"/>
              </a:rPr>
              <a:t>WORKPLACE AND CREATIVITY</a:t>
            </a:r>
            <a:endParaRPr lang="en-US" sz="6000" dirty="0">
              <a:latin typeface="Algerian" pitchFamily="82"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304800" y="990600"/>
            <a:ext cx="8458200" cy="1222375"/>
          </a:xfrm>
        </p:spPr>
        <p:txBody>
          <a:bodyPr>
            <a:noAutofit/>
          </a:bodyPr>
          <a:lstStyle/>
          <a:p>
            <a:r>
              <a:rPr lang="en-US" sz="8800" dirty="0" smtClean="0">
                <a:latin typeface="Algerian" pitchFamily="82" charset="0"/>
              </a:rPr>
              <a:t>MY WOODSHED</a:t>
            </a:r>
            <a:endParaRPr lang="en-US" sz="8800" dirty="0">
              <a:latin typeface="Algerian" pitchFamily="82" charset="0"/>
            </a:endParaRPr>
          </a:p>
        </p:txBody>
      </p:sp>
      <p:pic>
        <p:nvPicPr>
          <p:cNvPr id="6" name="Picture 2" descr="https://upload.wikimedia.org/wikipedia/commons/thumb/0/08/Traditional_Metal_Shed.JPG/220px-Traditional_Metal_Shed.JPG"/>
          <p:cNvPicPr>
            <a:picLocks noChangeAspect="1" noChangeArrowheads="1"/>
          </p:cNvPicPr>
          <p:nvPr/>
        </p:nvPicPr>
        <p:blipFill>
          <a:blip r:embed="rId2"/>
          <a:srcRect/>
          <a:stretch>
            <a:fillRect/>
          </a:stretch>
        </p:blipFill>
        <p:spPr bwMode="auto">
          <a:xfrm>
            <a:off x="4038601" y="2809874"/>
            <a:ext cx="3975098" cy="2981326"/>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457200" y="1676400"/>
            <a:ext cx="8458200" cy="3048000"/>
          </a:xfrm>
        </p:spPr>
        <p:txBody>
          <a:bodyPr/>
          <a:lstStyle/>
          <a:p>
            <a:r>
              <a:rPr lang="en-US" dirty="0" smtClean="0">
                <a:latin typeface="Algerian" pitchFamily="82" charset="0"/>
              </a:rPr>
              <a:t>IT’S A TERM WHICH WAS FIRST USED BY JAZZ MUSICIANS TO DESCRIBE A SAFE PLACE WHERE ALL KIND OF EXPERIMENTATION IS POSSIBLE.</a:t>
            </a:r>
            <a:endParaRPr lang="en-US" dirty="0">
              <a:latin typeface="Algerian" pitchFamily="82"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28600" y="3962400"/>
            <a:ext cx="8458200" cy="1222375"/>
          </a:xfrm>
        </p:spPr>
        <p:txBody>
          <a:bodyPr>
            <a:normAutofit fontScale="90000"/>
          </a:bodyPr>
          <a:lstStyle/>
          <a:p>
            <a:r>
              <a:rPr lang="en-US" dirty="0" smtClean="0"/>
              <a:t>JAZZ GREAT CHARLIE PARKER WENT TO THE WOODSHED BEHIND HIS HOUSE SO HE WOULD NOT BE DISTURBED AND INVENTED THE MUSICAL FORM KNOWN AS BEBOP</a:t>
            </a:r>
            <a:endParaRPr lang="en-US" dirty="0"/>
          </a:p>
        </p:txBody>
      </p:sp>
      <p:sp>
        <p:nvSpPr>
          <p:cNvPr id="41986" name="AutoShape 2" descr="Image result for charlie park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41988" name="Picture 4" descr="http://egjw24c8obi17kvuo32uvfjl.wpengine.netdna-cdn.com/wp-content/uploads/2015/05/charlieparker.jpeg"/>
          <p:cNvPicPr>
            <a:picLocks noChangeAspect="1" noChangeArrowheads="1"/>
          </p:cNvPicPr>
          <p:nvPr/>
        </p:nvPicPr>
        <p:blipFill>
          <a:blip r:embed="rId2"/>
          <a:srcRect/>
          <a:stretch>
            <a:fillRect/>
          </a:stretch>
        </p:blipFill>
        <p:spPr bwMode="auto">
          <a:xfrm>
            <a:off x="2057400" y="152400"/>
            <a:ext cx="4498975" cy="3374231"/>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p:txBody>
          <a:bodyPr>
            <a:noAutofit/>
          </a:bodyPr>
          <a:lstStyle/>
          <a:p>
            <a:r>
              <a:rPr lang="en-US" sz="8000" dirty="0" smtClean="0">
                <a:latin typeface="Algerian" pitchFamily="82" charset="0"/>
              </a:rPr>
              <a:t>CREATIVE PLACES</a:t>
            </a:r>
            <a:endParaRPr lang="en-US" sz="8000" dirty="0">
              <a:latin typeface="Algerian" pitchFamily="82"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www.incomediary.com/wp-content/uploads/2011/11/Income-Diary-Awesome-Office-14505.jpg"/>
          <p:cNvPicPr>
            <a:picLocks noChangeAspect="1" noChangeArrowheads="1"/>
          </p:cNvPicPr>
          <p:nvPr/>
        </p:nvPicPr>
        <p:blipFill>
          <a:blip r:embed="rId2"/>
          <a:srcRect/>
          <a:stretch>
            <a:fillRect/>
          </a:stretch>
        </p:blipFill>
        <p:spPr bwMode="auto">
          <a:xfrm>
            <a:off x="419546" y="914400"/>
            <a:ext cx="8451595" cy="563880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304800" y="1371600"/>
            <a:ext cx="8458200" cy="1222375"/>
          </a:xfrm>
        </p:spPr>
        <p:txBody>
          <a:bodyPr>
            <a:normAutofit fontScale="90000"/>
          </a:bodyPr>
          <a:lstStyle/>
          <a:p>
            <a:r>
              <a:rPr lang="en-US" dirty="0" smtClean="0">
                <a:latin typeface="Colonna MT" pitchFamily="82" charset="0"/>
              </a:rPr>
              <a:t>This must be one of the most relaxing offices to work in, because you’re half underground, and half above ground, with views out into the woods. This is </a:t>
            </a:r>
            <a:r>
              <a:rPr lang="en-US" dirty="0" err="1" smtClean="0">
                <a:latin typeface="Colonna MT" pitchFamily="82" charset="0"/>
              </a:rPr>
              <a:t>Selgas</a:t>
            </a:r>
            <a:r>
              <a:rPr lang="en-US" dirty="0" smtClean="0">
                <a:latin typeface="Colonna MT" pitchFamily="82" charset="0"/>
              </a:rPr>
              <a:t> Cano Office, which was designed by </a:t>
            </a:r>
            <a:r>
              <a:rPr lang="en-US" dirty="0" err="1" smtClean="0">
                <a:latin typeface="Colonna MT" pitchFamily="82" charset="0"/>
              </a:rPr>
              <a:t>Iwan</a:t>
            </a:r>
            <a:r>
              <a:rPr lang="en-US" dirty="0" smtClean="0">
                <a:latin typeface="Colonna MT" pitchFamily="82" charset="0"/>
              </a:rPr>
              <a:t> Baan and is situated in a forest, near Madrid, in Spain. </a:t>
            </a:r>
            <a:br>
              <a:rPr lang="en-US" dirty="0" smtClean="0">
                <a:latin typeface="Colonna MT" pitchFamily="82" charset="0"/>
              </a:rPr>
            </a:br>
            <a:endParaRPr lang="en-US" dirty="0">
              <a:latin typeface="Colonna MT" pitchFamily="82"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381000" y="1524000"/>
            <a:ext cx="8458200" cy="1222375"/>
          </a:xfrm>
        </p:spPr>
        <p:txBody>
          <a:bodyPr>
            <a:noAutofit/>
          </a:bodyPr>
          <a:lstStyle/>
          <a:p>
            <a:r>
              <a:rPr lang="en-US" sz="4000" dirty="0" smtClean="0">
                <a:latin typeface="Colonna MT" pitchFamily="82" charset="0"/>
              </a:rPr>
              <a:t>Google thrives of creativity and that thought has very much gone into the reasoning behind the designs of their offices, providing every employee with a space for them to be creative.</a:t>
            </a:r>
            <a:br>
              <a:rPr lang="en-US" sz="4000" dirty="0" smtClean="0">
                <a:latin typeface="Colonna MT" pitchFamily="82" charset="0"/>
              </a:rPr>
            </a:br>
            <a:endParaRPr lang="en-US" sz="4000" dirty="0">
              <a:latin typeface="Colonna MT" pitchFamily="82"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normAutofit fontScale="90000"/>
          </a:bodyPr>
          <a:lstStyle/>
          <a:p>
            <a:r>
              <a:rPr lang="en-US" dirty="0" smtClean="0">
                <a:latin typeface="Algerian" pitchFamily="82" charset="0"/>
              </a:rPr>
              <a:t>You won’t have to spend all your time walking everywhere as you can just take the slide or fireman’s pole around the building.</a:t>
            </a:r>
            <a:r>
              <a:rPr lang="en-US" dirty="0" smtClean="0"/>
              <a:t/>
            </a:r>
            <a:br>
              <a:rPr lang="en-US" dirty="0" smtClean="0"/>
            </a:br>
            <a:endParaRPr lang="en-US" dirty="0"/>
          </a:p>
        </p:txBody>
      </p:sp>
      <p:pic>
        <p:nvPicPr>
          <p:cNvPr id="21506" name="Picture 2" descr="http://www.incomediary.com/wp-content/uploads/2011/11/Income-Diary-Awesome-Office-14503.jpg"/>
          <p:cNvPicPr>
            <a:picLocks noChangeAspect="1" noChangeArrowheads="1"/>
          </p:cNvPicPr>
          <p:nvPr/>
        </p:nvPicPr>
        <p:blipFill>
          <a:blip r:embed="rId2"/>
          <a:srcRect/>
          <a:stretch>
            <a:fillRect/>
          </a:stretch>
        </p:blipFill>
        <p:spPr bwMode="auto">
          <a:xfrm>
            <a:off x="1523999" y="457200"/>
            <a:ext cx="6439437" cy="428625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304800" y="1752600"/>
            <a:ext cx="8458200" cy="1222375"/>
          </a:xfrm>
        </p:spPr>
        <p:txBody>
          <a:bodyPr>
            <a:normAutofit fontScale="90000"/>
          </a:bodyPr>
          <a:lstStyle/>
          <a:p>
            <a:r>
              <a:rPr lang="en-US" dirty="0" smtClean="0">
                <a:latin typeface="Colonna MT" pitchFamily="82" charset="0"/>
              </a:rPr>
              <a:t>There’s a rule at Google that nobody is allowed to be more than 100 meters away from food, so you’ll find kitchens everywhere, as well as an awesome cafeteria where every employee is fed three times a day, for free.</a:t>
            </a:r>
            <a:br>
              <a:rPr lang="en-US" dirty="0" smtClean="0">
                <a:latin typeface="Colonna MT" pitchFamily="82" charset="0"/>
              </a:rPr>
            </a:br>
            <a:endParaRPr lang="en-US" dirty="0">
              <a:latin typeface="Colonna MT" pitchFamily="82"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381000" y="1600200"/>
            <a:ext cx="8458200" cy="1222375"/>
          </a:xfrm>
        </p:spPr>
        <p:txBody>
          <a:bodyPr>
            <a:noAutofit/>
          </a:bodyPr>
          <a:lstStyle/>
          <a:p>
            <a:r>
              <a:rPr lang="en-US" sz="4000" dirty="0" err="1" smtClean="0">
                <a:latin typeface="Colonna MT" pitchFamily="82" charset="0"/>
              </a:rPr>
              <a:t>Comvert</a:t>
            </a:r>
            <a:r>
              <a:rPr lang="en-US" sz="4000" dirty="0" smtClean="0">
                <a:latin typeface="Colonna MT" pitchFamily="82" charset="0"/>
              </a:rPr>
              <a:t> – Milan, Italy AN alternative clothing company were looking for a new space for their headquarters. </a:t>
            </a:r>
            <a:br>
              <a:rPr lang="en-US" sz="4000" dirty="0" smtClean="0">
                <a:latin typeface="Colonna MT" pitchFamily="82" charset="0"/>
              </a:rPr>
            </a:br>
            <a:endParaRPr lang="en-US" sz="4000" dirty="0">
              <a:latin typeface="Colonna MT" pitchFamily="82"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381000" y="1981200"/>
            <a:ext cx="8458200" cy="1222375"/>
          </a:xfrm>
        </p:spPr>
        <p:txBody>
          <a:bodyPr>
            <a:normAutofit fontScale="90000"/>
          </a:bodyPr>
          <a:lstStyle/>
          <a:p>
            <a:r>
              <a:rPr lang="en-US" dirty="0" smtClean="0">
                <a:latin typeface="Colonna MT" pitchFamily="82" charset="0"/>
              </a:rPr>
              <a:t>During the search, they happened upon an old abandoned cinema that seemed to offer the perfect solution.</a:t>
            </a:r>
            <a:endParaRPr 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533400" y="1371600"/>
            <a:ext cx="8458200" cy="1222375"/>
          </a:xfrm>
        </p:spPr>
        <p:txBody>
          <a:bodyPr>
            <a:noAutofit/>
          </a:bodyPr>
          <a:lstStyle/>
          <a:p>
            <a:r>
              <a:rPr lang="en-US" sz="4000" dirty="0" smtClean="0">
                <a:latin typeface="Colonna MT" pitchFamily="82" charset="0"/>
              </a:rPr>
              <a:t>It was big enough to house all of their offices, warehousing and even room a shop in the front, however, there was one ‘problem’,</a:t>
            </a:r>
            <a:endParaRPr lang="en-US" sz="4000" dirty="0">
              <a:latin typeface="Colonna MT" pitchFamily="82"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304800" y="1219200"/>
            <a:ext cx="8458200" cy="1222375"/>
          </a:xfrm>
        </p:spPr>
        <p:txBody>
          <a:bodyPr>
            <a:noAutofit/>
          </a:bodyPr>
          <a:lstStyle/>
          <a:p>
            <a:r>
              <a:rPr lang="en-US" sz="4000" dirty="0" smtClean="0">
                <a:latin typeface="Colonna MT" pitchFamily="82" charset="0"/>
              </a:rPr>
              <a:t>what would they do with all the extra room above where the audience sat during a movie? </a:t>
            </a:r>
            <a:br>
              <a:rPr lang="en-US" sz="4000" dirty="0" smtClean="0">
                <a:latin typeface="Colonna MT" pitchFamily="82" charset="0"/>
              </a:rPr>
            </a:br>
            <a:endParaRPr lang="en-US" sz="4000" dirty="0">
              <a:latin typeface="Colonna MT" pitchFamily="82"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533400" y="1600200"/>
            <a:ext cx="8458200" cy="1222375"/>
          </a:xfrm>
        </p:spPr>
        <p:txBody>
          <a:bodyPr>
            <a:normAutofit fontScale="90000"/>
          </a:bodyPr>
          <a:lstStyle/>
          <a:p>
            <a:r>
              <a:rPr lang="en-US" sz="4400" dirty="0" smtClean="0">
                <a:latin typeface="Colonna MT" pitchFamily="82" charset="0"/>
              </a:rPr>
              <a:t>The answer is unique, inspired, and all but simple – build an indoor skate bowl which sat suspended above the warehouse.</a:t>
            </a:r>
            <a:r>
              <a:rPr lang="en-US" dirty="0" smtClean="0"/>
              <a:t/>
            </a:r>
            <a:br>
              <a:rPr lang="en-US" dirty="0" smtClean="0"/>
            </a:br>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www.incomediary.com/wp-content/uploads/2011/11/Income-Diary-Awesome-Office-14504.jpg"/>
          <p:cNvPicPr>
            <a:picLocks noChangeAspect="1" noChangeArrowheads="1"/>
          </p:cNvPicPr>
          <p:nvPr/>
        </p:nvPicPr>
        <p:blipFill>
          <a:blip r:embed="rId2"/>
          <a:srcRect/>
          <a:stretch>
            <a:fillRect/>
          </a:stretch>
        </p:blipFill>
        <p:spPr bwMode="auto">
          <a:xfrm>
            <a:off x="-77479" y="286226"/>
            <a:ext cx="8916679" cy="5809774"/>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p:txBody>
          <a:bodyPr>
            <a:normAutofit/>
          </a:bodyPr>
          <a:lstStyle/>
          <a:p>
            <a:r>
              <a:rPr lang="en-US" dirty="0" smtClean="0">
                <a:latin typeface="Colonna MT" pitchFamily="82" charset="0"/>
              </a:rPr>
              <a:t>Lego – Denmark</a:t>
            </a:r>
            <a:r>
              <a:rPr lang="en-US" dirty="0" smtClean="0"/>
              <a:t/>
            </a:r>
            <a:br>
              <a:rPr lang="en-US" dirty="0" smtClean="0"/>
            </a:b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www.incomediary.com/wp-content/uploads/2011/11/Income-Diary-Awesome-Office-14515.jpg"/>
          <p:cNvPicPr>
            <a:picLocks noChangeAspect="1" noChangeArrowheads="1"/>
          </p:cNvPicPr>
          <p:nvPr/>
        </p:nvPicPr>
        <p:blipFill>
          <a:blip r:embed="rId2"/>
          <a:srcRect/>
          <a:stretch>
            <a:fillRect/>
          </a:stretch>
        </p:blipFill>
        <p:spPr bwMode="auto">
          <a:xfrm>
            <a:off x="424366" y="304800"/>
            <a:ext cx="8337384" cy="5562600"/>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381000" y="1371600"/>
            <a:ext cx="8458200" cy="1222375"/>
          </a:xfrm>
        </p:spPr>
        <p:txBody>
          <a:bodyPr>
            <a:normAutofit fontScale="90000"/>
          </a:bodyPr>
          <a:lstStyle/>
          <a:p>
            <a:r>
              <a:rPr lang="en-US" sz="4400" dirty="0" smtClean="0">
                <a:latin typeface="Colonna MT" pitchFamily="82" charset="0"/>
              </a:rPr>
              <a:t>The </a:t>
            </a:r>
            <a:r>
              <a:rPr lang="en-US" sz="4400" dirty="0" err="1" smtClean="0">
                <a:latin typeface="Colonna MT" pitchFamily="82" charset="0"/>
              </a:rPr>
              <a:t>colourful</a:t>
            </a:r>
            <a:r>
              <a:rPr lang="en-US" sz="4400" dirty="0" smtClean="0">
                <a:latin typeface="Colonna MT" pitchFamily="82" charset="0"/>
              </a:rPr>
              <a:t> open-plan layout encourages interaction and play between the staff, in an effort to fuel their imagination, which is what Lego is all about.</a:t>
            </a:r>
            <a:r>
              <a:rPr lang="en-US" dirty="0" smtClean="0"/>
              <a:t/>
            </a:r>
            <a:br>
              <a:rPr lang="en-US" dirty="0" smtClean="0"/>
            </a:br>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381000" y="1371600"/>
            <a:ext cx="8458200" cy="1222375"/>
          </a:xfrm>
        </p:spPr>
        <p:txBody>
          <a:bodyPr>
            <a:noAutofit/>
          </a:bodyPr>
          <a:lstStyle/>
          <a:p>
            <a:r>
              <a:rPr lang="en-US" sz="4000" dirty="0" err="1" smtClean="0">
                <a:latin typeface="Colonna MT" pitchFamily="82" charset="0"/>
              </a:rPr>
              <a:t>Zappos</a:t>
            </a:r>
            <a:r>
              <a:rPr lang="en-US" sz="4000" dirty="0" smtClean="0">
                <a:latin typeface="Colonna MT" pitchFamily="82" charset="0"/>
              </a:rPr>
              <a:t> – Las Vegas, Nevada</a:t>
            </a:r>
            <a:br>
              <a:rPr lang="en-US" sz="4000" dirty="0" smtClean="0">
                <a:latin typeface="Colonna MT" pitchFamily="82" charset="0"/>
              </a:rPr>
            </a:br>
            <a:endParaRPr lang="en-US" sz="4000" dirty="0">
              <a:latin typeface="Colonna MT" pitchFamily="82"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381000" y="2057400"/>
            <a:ext cx="8458200" cy="1222375"/>
          </a:xfrm>
        </p:spPr>
        <p:txBody>
          <a:bodyPr>
            <a:normAutofit fontScale="90000"/>
          </a:bodyPr>
          <a:lstStyle/>
          <a:p>
            <a:r>
              <a:rPr lang="en-US" sz="4400" dirty="0" smtClean="0">
                <a:latin typeface="Colonna MT" pitchFamily="82" charset="0"/>
              </a:rPr>
              <a:t>they’re the world’s largest online shoe retailer.</a:t>
            </a:r>
            <a:r>
              <a:rPr lang="en-US" dirty="0" smtClean="0"/>
              <a:t/>
            </a:r>
            <a:br>
              <a:rPr lang="en-US" dirty="0" smtClean="0"/>
            </a:br>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381000" y="1295400"/>
            <a:ext cx="8458200" cy="1222375"/>
          </a:xfrm>
        </p:spPr>
        <p:txBody>
          <a:bodyPr>
            <a:normAutofit fontScale="90000"/>
          </a:bodyPr>
          <a:lstStyle/>
          <a:p>
            <a:r>
              <a:rPr lang="en-US" dirty="0" smtClean="0"/>
              <a:t> </a:t>
            </a:r>
            <a:r>
              <a:rPr lang="en-US" sz="4400" dirty="0" err="1" smtClean="0">
                <a:latin typeface="Colonna MT" pitchFamily="82" charset="0"/>
              </a:rPr>
              <a:t>Zappos</a:t>
            </a:r>
            <a:r>
              <a:rPr lang="en-US" sz="4400" dirty="0" smtClean="0">
                <a:latin typeface="Colonna MT" pitchFamily="82" charset="0"/>
              </a:rPr>
              <a:t> have stuck largely to cubicle based design, only they encourage each and every employee to make them their own, with decorations, toys and trinkets.</a:t>
            </a:r>
            <a:r>
              <a:rPr lang="en-US" dirty="0" smtClean="0"/>
              <a:t/>
            </a:r>
            <a:br>
              <a:rPr lang="en-US" dirty="0" smtClean="0"/>
            </a:br>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www.incomediary.com/wp-content/uploads/2011/11/Income-Diary-Awesome-Office-14517.jpg"/>
          <p:cNvPicPr>
            <a:picLocks noChangeAspect="1" noChangeArrowheads="1"/>
          </p:cNvPicPr>
          <p:nvPr/>
        </p:nvPicPr>
        <p:blipFill>
          <a:blip r:embed="rId2"/>
          <a:srcRect/>
          <a:stretch>
            <a:fillRect/>
          </a:stretch>
        </p:blipFill>
        <p:spPr bwMode="auto">
          <a:xfrm>
            <a:off x="348523" y="762000"/>
            <a:ext cx="8108963" cy="5410200"/>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667000"/>
            <a:ext cx="8458200" cy="1222375"/>
          </a:xfrm>
        </p:spPr>
        <p:txBody>
          <a:bodyPr>
            <a:noAutofit/>
          </a:bodyPr>
          <a:lstStyle/>
          <a:p>
            <a:r>
              <a:rPr lang="en-US" sz="4000" dirty="0" smtClean="0">
                <a:latin typeface="Colonna MT" pitchFamily="82" charset="0"/>
              </a:rPr>
              <a:t>Corus Quay – Toronto, Canada</a:t>
            </a:r>
            <a:br>
              <a:rPr lang="en-US" sz="4000" dirty="0" smtClean="0">
                <a:latin typeface="Colonna MT" pitchFamily="82" charset="0"/>
              </a:rPr>
            </a:br>
            <a:endParaRPr lang="en-US" sz="4000" dirty="0">
              <a:latin typeface="Colonna MT" pitchFamily="82"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381000" y="1143000"/>
            <a:ext cx="8458200" cy="1222375"/>
          </a:xfrm>
        </p:spPr>
        <p:txBody>
          <a:bodyPr>
            <a:noAutofit/>
          </a:bodyPr>
          <a:lstStyle/>
          <a:p>
            <a:r>
              <a:rPr lang="en-US" sz="4000" dirty="0" smtClean="0">
                <a:latin typeface="Colonna MT" pitchFamily="82" charset="0"/>
              </a:rPr>
              <a:t>It’s a massive 500,000 square feet, and home to Corus Entertainment. It’s been labeled Toronto’s smartest building. </a:t>
            </a:r>
            <a:br>
              <a:rPr lang="en-US" sz="4000" dirty="0" smtClean="0">
                <a:latin typeface="Colonna MT" pitchFamily="82" charset="0"/>
              </a:rPr>
            </a:br>
            <a:endParaRPr lang="en-US" sz="4000" dirty="0">
              <a:latin typeface="Colonna MT" pitchFamily="82"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http://www.incomediary.com/wp-content/uploads/2011/11/Income-Diary-Awesome-Office-14507.jpg"/>
          <p:cNvPicPr>
            <a:picLocks noChangeAspect="1" noChangeArrowheads="1"/>
          </p:cNvPicPr>
          <p:nvPr/>
        </p:nvPicPr>
        <p:blipFill>
          <a:blip r:embed="rId2"/>
          <a:srcRect/>
          <a:stretch>
            <a:fillRect/>
          </a:stretch>
        </p:blipFill>
        <p:spPr bwMode="auto">
          <a:xfrm>
            <a:off x="533400" y="1143000"/>
            <a:ext cx="7670085" cy="5105400"/>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381000" y="1066800"/>
            <a:ext cx="8458200" cy="1222375"/>
          </a:xfrm>
        </p:spPr>
        <p:txBody>
          <a:bodyPr>
            <a:noAutofit/>
          </a:bodyPr>
          <a:lstStyle/>
          <a:p>
            <a:r>
              <a:rPr lang="en-US" sz="4000" dirty="0" err="1" smtClean="0">
                <a:latin typeface="Colonna MT" pitchFamily="82" charset="0"/>
              </a:rPr>
              <a:t>Pallotta</a:t>
            </a:r>
            <a:r>
              <a:rPr lang="en-US" sz="4000" dirty="0" smtClean="0">
                <a:latin typeface="Colonna MT" pitchFamily="82" charset="0"/>
              </a:rPr>
              <a:t> </a:t>
            </a:r>
            <a:r>
              <a:rPr lang="en-US" sz="4000" dirty="0" err="1" smtClean="0">
                <a:latin typeface="Colonna MT" pitchFamily="82" charset="0"/>
              </a:rPr>
              <a:t>TeamWorks</a:t>
            </a:r>
            <a:r>
              <a:rPr lang="en-US" sz="4000" dirty="0" smtClean="0">
                <a:latin typeface="Colonna MT" pitchFamily="82" charset="0"/>
              </a:rPr>
              <a:t> is a charitable </a:t>
            </a:r>
            <a:r>
              <a:rPr lang="en-US" sz="4000" dirty="0" err="1" smtClean="0">
                <a:latin typeface="Colonna MT" pitchFamily="82" charset="0"/>
              </a:rPr>
              <a:t>organisation</a:t>
            </a:r>
            <a:r>
              <a:rPr lang="en-US" sz="4000" dirty="0" smtClean="0">
                <a:latin typeface="Colonna MT" pitchFamily="82" charset="0"/>
              </a:rPr>
              <a:t> which </a:t>
            </a:r>
            <a:r>
              <a:rPr lang="en-US" sz="4000" dirty="0" err="1" smtClean="0">
                <a:latin typeface="Colonna MT" pitchFamily="82" charset="0"/>
              </a:rPr>
              <a:t>specialises</a:t>
            </a:r>
            <a:r>
              <a:rPr lang="en-US" sz="4000" dirty="0" smtClean="0">
                <a:latin typeface="Colonna MT" pitchFamily="82" charset="0"/>
              </a:rPr>
              <a:t> in raising money for different needs,</a:t>
            </a:r>
            <a:endParaRPr lang="en-US" sz="4000" dirty="0">
              <a:latin typeface="Colonna MT" pitchFamily="82"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533400" y="1066800"/>
            <a:ext cx="8458200" cy="1222375"/>
          </a:xfrm>
        </p:spPr>
        <p:txBody>
          <a:bodyPr>
            <a:normAutofit fontScale="90000"/>
          </a:bodyPr>
          <a:lstStyle/>
          <a:p>
            <a:r>
              <a:rPr lang="en-US" sz="4000" dirty="0" smtClean="0">
                <a:latin typeface="Colonna MT" pitchFamily="82" charset="0"/>
              </a:rPr>
              <a:t>his unique design and fresh </a:t>
            </a:r>
            <a:r>
              <a:rPr lang="en-US" sz="4000" dirty="0" err="1" smtClean="0">
                <a:latin typeface="Colonna MT" pitchFamily="82" charset="0"/>
              </a:rPr>
              <a:t>colours</a:t>
            </a:r>
            <a:r>
              <a:rPr lang="en-US" sz="4000" dirty="0" smtClean="0">
                <a:latin typeface="Colonna MT" pitchFamily="82" charset="0"/>
              </a:rPr>
              <a:t> make for a rather interesting work environment, that’s not just cheap to build, but cheap to run</a:t>
            </a:r>
            <a:endParaRPr lang="en-US" sz="4000" dirty="0">
              <a:latin typeface="Colonna MT" pitchFamily="82"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457200" y="762000"/>
            <a:ext cx="8458200" cy="1222375"/>
          </a:xfrm>
        </p:spPr>
        <p:txBody>
          <a:bodyPr>
            <a:normAutofit fontScale="90000"/>
          </a:bodyPr>
          <a:lstStyle/>
          <a:p>
            <a:r>
              <a:rPr lang="en-US" sz="4400" dirty="0" smtClean="0">
                <a:latin typeface="Colonna MT" pitchFamily="82" charset="0"/>
              </a:rPr>
              <a:t>you see, because this had to be done on such a tight budget, they took to </a:t>
            </a:r>
            <a:r>
              <a:rPr lang="en-US" sz="4400" dirty="0" err="1" smtClean="0">
                <a:latin typeface="Colonna MT" pitchFamily="82" charset="0"/>
              </a:rPr>
              <a:t>customising</a:t>
            </a:r>
            <a:r>
              <a:rPr lang="en-US" sz="4400" dirty="0" smtClean="0">
                <a:latin typeface="Colonna MT" pitchFamily="82" charset="0"/>
              </a:rPr>
              <a:t> a bunch of shipping containers and turning them into office space inside a large warehouse. </a:t>
            </a:r>
            <a:r>
              <a:rPr lang="en-US" dirty="0" smtClean="0"/>
              <a:t/>
            </a:r>
            <a:br>
              <a:rPr lang="en-US" dirty="0" smtClean="0"/>
            </a:br>
            <a:endParaRPr lang="en-US" dirty="0"/>
          </a:p>
        </p:txBody>
      </p:sp>
      <p:sp>
        <p:nvSpPr>
          <p:cNvPr id="4" name="Rectangle 3"/>
          <p:cNvSpPr/>
          <p:nvPr/>
        </p:nvSpPr>
        <p:spPr>
          <a:xfrm>
            <a:off x="2286000" y="2967335"/>
            <a:ext cx="4572000" cy="369332"/>
          </a:xfrm>
          <a:prstGeom prst="rect">
            <a:avLst/>
          </a:prstGeom>
        </p:spPr>
        <p:txBody>
          <a:bodyPr>
            <a:spAutoFit/>
          </a:bodyPr>
          <a:lstStyle/>
          <a:p>
            <a:r>
              <a:rPr lang="en-US" dirty="0" smtClean="0"/>
              <a:t>.</a:t>
            </a:r>
            <a:r>
              <a:rPr lang="en-US" dirty="0"/>
              <a:t> </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http://www.incomediary.com/wp-content/uploads/2011/11/Income-Diary-Awesome-Office-14502.jpg"/>
          <p:cNvPicPr>
            <a:picLocks noChangeAspect="1" noChangeArrowheads="1"/>
          </p:cNvPicPr>
          <p:nvPr/>
        </p:nvPicPr>
        <p:blipFill>
          <a:blip r:embed="rId2"/>
          <a:srcRect/>
          <a:stretch>
            <a:fillRect/>
          </a:stretch>
        </p:blipFill>
        <p:spPr bwMode="auto">
          <a:xfrm>
            <a:off x="576945" y="838200"/>
            <a:ext cx="7537909" cy="5029200"/>
          </a:xfrm>
          <a:prstGeom prst="rect">
            <a:avLst/>
          </a:prstGeom>
          <a:noFill/>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151</TotalTime>
  <Words>467</Words>
  <Application>Microsoft Office PowerPoint</Application>
  <PresentationFormat>On-screen Show (4:3)</PresentationFormat>
  <Paragraphs>25</Paragraphs>
  <Slides>30</Slides>
  <Notes>0</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Trek</vt:lpstr>
      <vt:lpstr>Slide 1</vt:lpstr>
      <vt:lpstr>MY WOODSHED</vt:lpstr>
      <vt:lpstr>IT’S A TERM WHICH WAS FIRST USED BY JAZZ MUSICIANS TO DESCRIBE A SAFE PLACE WHERE ALL KIND OF EXPERIMENTATION IS POSSIBLE.</vt:lpstr>
      <vt:lpstr>JAZZ GREAT CHARLIE PARKER WENT TO THE WOODSHED BEHIND HIS HOUSE SO HE WOULD NOT BE DISTURBED AND INVENTED THE MUSICAL FORM KNOWN AS BEBOP</vt:lpstr>
      <vt:lpstr>Slide 5</vt:lpstr>
      <vt:lpstr>Slide 6</vt:lpstr>
      <vt:lpstr>This must be one of the most relaxing offices to work in, because you’re half underground, and half above ground, with views out into the woods. This is Selgas Cano Office, which was designed by Iwan Baan and is situated in a forest, near Madrid, in Spain.  </vt:lpstr>
      <vt:lpstr>Google thrives of creativity and that thought has very much gone into the reasoning behind the designs of their offices, providing every employee with a space for them to be creative. </vt:lpstr>
      <vt:lpstr>You won’t have to spend all your time walking everywhere as you can just take the slide or fireman’s pole around the building. </vt:lpstr>
      <vt:lpstr>There’s a rule at Google that nobody is allowed to be more than 100 meters away from food, so you’ll find kitchens everywhere, as well as an awesome cafeteria where every employee is fed three times a day, for free. </vt:lpstr>
      <vt:lpstr>Comvert – Milan, Italy AN alternative clothing company were looking for a new space for their headquarters.  </vt:lpstr>
      <vt:lpstr>During the search, they happened upon an old abandoned cinema that seemed to offer the perfect solution.</vt:lpstr>
      <vt:lpstr>It was big enough to house all of their offices, warehousing and even room a shop in the front, however, there was one ‘problem’,</vt:lpstr>
      <vt:lpstr>what would they do with all the extra room above where the audience sat during a movie?  </vt:lpstr>
      <vt:lpstr>The answer is unique, inspired, and all but simple – build an indoor skate bowl which sat suspended above the warehouse. </vt:lpstr>
      <vt:lpstr>Slide 16</vt:lpstr>
      <vt:lpstr>Lego – Denmark </vt:lpstr>
      <vt:lpstr>Slide 18</vt:lpstr>
      <vt:lpstr>The colourful open-plan layout encourages interaction and play between the staff, in an effort to fuel their imagination, which is what Lego is all about. </vt:lpstr>
      <vt:lpstr>Zappos – Las Vegas, Nevada </vt:lpstr>
      <vt:lpstr>they’re the world’s largest online shoe retailer. </vt:lpstr>
      <vt:lpstr> Zappos have stuck largely to cubicle based design, only they encourage each and every employee to make them their own, with decorations, toys and trinkets. </vt:lpstr>
      <vt:lpstr>Slide 23</vt:lpstr>
      <vt:lpstr>Corus Quay – Toronto, Canada </vt:lpstr>
      <vt:lpstr>It’s a massive 500,000 square feet, and home to Corus Entertainment. It’s been labeled Toronto’s smartest building.  </vt:lpstr>
      <vt:lpstr>Slide 26</vt:lpstr>
      <vt:lpstr>Pallotta TeamWorks is a charitable organisation which specialises in raising money for different needs,</vt:lpstr>
      <vt:lpstr>his unique design and fresh colours make for a rather interesting work environment, that’s not just cheap to build, but cheap to run</vt:lpstr>
      <vt:lpstr>you see, because this had to be done on such a tight budget, they took to customising a bunch of shipping containers and turning them into office space inside a large warehouse.  </vt:lpstr>
      <vt:lpstr>Slide 30</vt:lpstr>
    </vt:vector>
  </TitlesOfParts>
  <Company>Study Hall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Teachers</dc:creator>
  <cp:lastModifiedBy>Poonam</cp:lastModifiedBy>
  <cp:revision>28</cp:revision>
  <dcterms:created xsi:type="dcterms:W3CDTF">2016-03-12T05:02:48Z</dcterms:created>
  <dcterms:modified xsi:type="dcterms:W3CDTF">2016-07-06T14:11:16Z</dcterms:modified>
</cp:coreProperties>
</file>